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8B47"/>
    <a:srgbClr val="6666F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71" d="100"/>
          <a:sy n="71" d="100"/>
        </p:scale>
        <p:origin x="90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77BD5-72AD-43F1-A8A5-547C0B3B9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342D49-D7C9-49DE-85A9-AA8486C254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481FCB-5FCB-4B17-8F6D-541E6F7E4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0BA400-E115-465A-9F24-1796990DC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577179-2886-4088-8BAB-0D12DB5AD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164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40A1A-E1D4-462F-A2BE-F1FD8BE2C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14C345-217C-44AD-BE84-B9445CEC98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0647-B0A0-4F9F-BF9F-68D0107BC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DE94DA-6A42-49EF-80EB-929B5C7BF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EBDA-375A-4769-9BB3-98EF5E963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003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E20A4-509D-46D9-917F-49741DC7F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F40502-658F-4054-A5E8-E422CC2C8F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C17E8-158A-4412-B1AB-53781F986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14F50E-88D8-4E39-9A65-11BB58A63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0E3DAC-1477-4079-9013-B1471252F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696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494D6-7912-4AEC-B9D4-F2402B8F5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11042-0963-461F-AE08-7BF3F0C7BA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ABAF48-BF1F-4733-BDF3-56F3949058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CD402-276C-4389-8786-1AAFB1A78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062B2F-5D9E-4E63-91B6-35FFB16CE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CFABD-3159-408B-9557-099010906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328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A4FC4-1D44-45A0-BF69-FF53610E4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1AD753-9B86-4AF1-9CD4-91D87B008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8A6AF3-0D11-40DA-BFC9-0F69CCD105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828644-DCD3-4CAE-9444-8E2F95A424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984C26-E366-4BF3-AEA9-B4B875394F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0C39EB-57A7-4C57-A99F-76F3AECA2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2149F0-6A84-4058-B63B-285683446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F5E7ED-C321-4711-80D2-2EBDA6262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060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93EFF-54AC-485B-9279-FCE26E0D6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A495C0-968C-4A4A-A04A-C693E3013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679BB-5BB0-448A-A3A6-F7C14F8A5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25B35B-102F-4599-BFEA-B2C834DD2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166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9BD180-E925-47F8-AFA1-DB7534556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979FA7-612F-4176-BC79-C1B9E690F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2D623A-F53D-49AA-87DF-3CDCAAAE3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887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335F5F-6C15-4FAD-8394-692F403F9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A6C079-F57E-4D8B-B014-0E212599F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9E7DFA-EEEE-4322-B092-E0A136C6C2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D74B8-B09D-467A-B5D9-1236A06EA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E5228D-4943-4DC7-BC2A-0F58AAE58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96D77E-D017-4992-8287-3017048AA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965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C166-0209-4117-936D-3DAA62057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FDBBA-1D1D-4B71-8869-51936305E7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2D638B-31FD-40D7-BE82-AD38682B54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302F7A-903B-4305-BC25-049357471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201E18-0768-4B1C-BCBF-BFA5CDAD0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E6F2C9-B0A4-4985-8CDC-27D738A46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87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84B25-D71E-4AF3-8A82-BCF76B446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11E82E-B09D-46F1-A06F-E6EE00241F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261D38-4B73-4C5B-BC23-09A15427B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BB7D1-4CC0-495C-A7EB-F19511ECE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3502F4-FACC-4C33-80BD-AD8FE0D1A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797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0D6DC2-DBAA-4047-AF64-EACDE83D2C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42EFD3-467D-4DD9-B358-A6CE342560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5A5707-CE93-4DB6-A293-C0B1C8A44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0994AE-7E1A-4530-99C0-5742FC2D1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FE32E4-11AD-4E5C-A570-F641D22B4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593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6CEB09-EE04-4BAF-8B32-2745DA67C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27487E-71BF-40F7-8BB0-55440D2ED4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83D834-C5A2-4959-85D1-B0A791CB3A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B69E2-22B0-4E71-A0F7-8EEAA271E01C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1E3703-1020-4523-96CB-8D6F15BE0A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4BFAB-FFC0-463E-9D3C-DECCD9EFF2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F5448-9BE1-4C1B-A8CC-252E11402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907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Arrow: U-Turn 45">
            <a:extLst>
              <a:ext uri="{FF2B5EF4-FFF2-40B4-BE49-F238E27FC236}">
                <a16:creationId xmlns:a16="http://schemas.microsoft.com/office/drawing/2014/main" id="{875F284F-9FD8-4AA9-B1D8-F415E9BC6CB6}"/>
              </a:ext>
            </a:extLst>
          </p:cNvPr>
          <p:cNvSpPr/>
          <p:nvPr/>
        </p:nvSpPr>
        <p:spPr>
          <a:xfrm rot="16200000">
            <a:off x="1605650" y="1056672"/>
            <a:ext cx="1302552" cy="1227898"/>
          </a:xfrm>
          <a:prstGeom prst="uturnArrow">
            <a:avLst>
              <a:gd name="adj1" fmla="val 20343"/>
              <a:gd name="adj2" fmla="val 25000"/>
              <a:gd name="adj3" fmla="val 38970"/>
              <a:gd name="adj4" fmla="val 42586"/>
              <a:gd name="adj5" fmla="val 100000"/>
            </a:avLst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BF6E92E6-A1CF-418D-8191-8AA2D190AF9B}"/>
              </a:ext>
            </a:extLst>
          </p:cNvPr>
          <p:cNvSpPr/>
          <p:nvPr/>
        </p:nvSpPr>
        <p:spPr>
          <a:xfrm rot="10800000">
            <a:off x="5428035" y="2164200"/>
            <a:ext cx="2322264" cy="767152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Arrow: U-Turn 43">
            <a:extLst>
              <a:ext uri="{FF2B5EF4-FFF2-40B4-BE49-F238E27FC236}">
                <a16:creationId xmlns:a16="http://schemas.microsoft.com/office/drawing/2014/main" id="{D0774F95-FFBF-490E-A3AB-89BF1DE1D4D4}"/>
              </a:ext>
            </a:extLst>
          </p:cNvPr>
          <p:cNvSpPr/>
          <p:nvPr/>
        </p:nvSpPr>
        <p:spPr>
          <a:xfrm rot="5400000" flipH="1">
            <a:off x="10582770" y="2371673"/>
            <a:ext cx="1391771" cy="1296256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35968"/>
              <a:gd name="adj5" fmla="val 96048"/>
            </a:avLst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A4B611-BF07-44AF-A5C0-432855F87A1D}"/>
              </a:ext>
            </a:extLst>
          </p:cNvPr>
          <p:cNvSpPr/>
          <p:nvPr/>
        </p:nvSpPr>
        <p:spPr>
          <a:xfrm>
            <a:off x="8474973" y="4535545"/>
            <a:ext cx="1527042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7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Mi cumpleaños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My birthday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2F4D0E-7E50-49BB-BB74-82C2CBF41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070" y="173390"/>
            <a:ext cx="1665304" cy="307489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E3EAE9E-A594-4121-BA09-706833422A31}"/>
              </a:ext>
            </a:extLst>
          </p:cNvPr>
          <p:cNvSpPr/>
          <p:nvPr/>
        </p:nvSpPr>
        <p:spPr>
          <a:xfrm>
            <a:off x="915201" y="5706563"/>
            <a:ext cx="1758876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Hola, ¿qué tal?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Meetings &amp; greetings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4751298-33E9-4916-84FD-F579B9A7B65B}"/>
              </a:ext>
            </a:extLst>
          </p:cNvPr>
          <p:cNvSpPr/>
          <p:nvPr/>
        </p:nvSpPr>
        <p:spPr>
          <a:xfrm>
            <a:off x="6278211" y="2004835"/>
            <a:ext cx="1088900" cy="106373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0FE618-49B5-467A-B8C9-D761E3116992}"/>
              </a:ext>
            </a:extLst>
          </p:cNvPr>
          <p:cNvSpPr txBox="1"/>
          <p:nvPr/>
        </p:nvSpPr>
        <p:spPr>
          <a:xfrm>
            <a:off x="6361821" y="2123461"/>
            <a:ext cx="921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Infant" panose="00000400000000000000" pitchFamily="2" charset="0"/>
              </a:rPr>
              <a:t>Year</a:t>
            </a:r>
          </a:p>
          <a:p>
            <a:pPr algn="ctr"/>
            <a:r>
              <a:rPr lang="en-GB" sz="2400" b="1" dirty="0">
                <a:latin typeface="SassoonInfant" panose="00000400000000000000" pitchFamily="2" charset="0"/>
              </a:rPr>
              <a:t>6</a:t>
            </a:r>
            <a:r>
              <a:rPr lang="en-GB" sz="2400" dirty="0">
                <a:latin typeface="SassoonInfant" panose="00000400000000000000" pitchFamily="2" charset="0"/>
              </a:rPr>
              <a:t>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2F1DAAC-1373-4F3E-9F08-6CC055D521BA}"/>
              </a:ext>
            </a:extLst>
          </p:cNvPr>
          <p:cNvSpPr/>
          <p:nvPr/>
        </p:nvSpPr>
        <p:spPr>
          <a:xfrm>
            <a:off x="97694" y="5593972"/>
            <a:ext cx="1024664" cy="1111623"/>
          </a:xfrm>
          <a:prstGeom prst="ellipse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8F4629-BC0A-4A23-9E43-3B078394EA36}"/>
              </a:ext>
            </a:extLst>
          </p:cNvPr>
          <p:cNvSpPr txBox="1"/>
          <p:nvPr/>
        </p:nvSpPr>
        <p:spPr>
          <a:xfrm>
            <a:off x="162028" y="5758272"/>
            <a:ext cx="8485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SassoonInfant" panose="00000400000000000000" pitchFamily="2" charset="0"/>
              </a:rPr>
              <a:t>Year</a:t>
            </a:r>
          </a:p>
          <a:p>
            <a:pPr algn="ctr"/>
            <a:r>
              <a:rPr lang="en-GB" sz="2400" b="1" dirty="0">
                <a:latin typeface="SassoonInfant" panose="00000400000000000000" pitchFamily="2" charset="0"/>
              </a:rPr>
              <a:t>3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A01F90F-6E8E-4B75-B8A4-21415C93F581}"/>
              </a:ext>
            </a:extLst>
          </p:cNvPr>
          <p:cNvSpPr/>
          <p:nvPr/>
        </p:nvSpPr>
        <p:spPr>
          <a:xfrm>
            <a:off x="2828407" y="5734280"/>
            <a:ext cx="1197686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2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Los colores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Colours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A4EEEEF-7AA1-4F5E-997B-5ACDE632E28E}"/>
              </a:ext>
            </a:extLst>
          </p:cNvPr>
          <p:cNvSpPr/>
          <p:nvPr/>
        </p:nvSpPr>
        <p:spPr>
          <a:xfrm>
            <a:off x="4199820" y="5734280"/>
            <a:ext cx="1307967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3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Los números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Numbers up to 30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4C5E930-02F3-46BF-8E75-FBC48D8BC05F}"/>
              </a:ext>
            </a:extLst>
          </p:cNvPr>
          <p:cNvSpPr/>
          <p:nvPr/>
        </p:nvSpPr>
        <p:spPr>
          <a:xfrm>
            <a:off x="5668085" y="5734280"/>
            <a:ext cx="1563446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4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En el colegio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At school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BB60F75-696A-4087-B237-0747AFA9BBEE}"/>
              </a:ext>
            </a:extLst>
          </p:cNvPr>
          <p:cNvSpPr/>
          <p:nvPr/>
        </p:nvSpPr>
        <p:spPr>
          <a:xfrm>
            <a:off x="7373851" y="5711573"/>
            <a:ext cx="1197686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5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El tiempo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The weather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87D0991-66B2-4CD1-8684-F9C40EB83CA8}"/>
              </a:ext>
            </a:extLst>
          </p:cNvPr>
          <p:cNvSpPr/>
          <p:nvPr/>
        </p:nvSpPr>
        <p:spPr>
          <a:xfrm>
            <a:off x="8713857" y="5710294"/>
            <a:ext cx="1197686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6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Mi familia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My family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859A732-20E7-48A4-9CD3-5E0E17CF77B8}"/>
              </a:ext>
            </a:extLst>
          </p:cNvPr>
          <p:cNvSpPr/>
          <p:nvPr/>
        </p:nvSpPr>
        <p:spPr>
          <a:xfrm>
            <a:off x="6857633" y="4547304"/>
            <a:ext cx="1448061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8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Las asignaturas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School subjects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830AD2E-85C5-4195-A7C7-69CD8FE213C5}"/>
              </a:ext>
            </a:extLst>
          </p:cNvPr>
          <p:cNvSpPr/>
          <p:nvPr/>
        </p:nvSpPr>
        <p:spPr>
          <a:xfrm>
            <a:off x="4963012" y="4547304"/>
            <a:ext cx="1758876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9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Mis animales domésticos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Pets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B4418CA-C6BD-4F2A-AF8B-645E2E379A66}"/>
              </a:ext>
            </a:extLst>
          </p:cNvPr>
          <p:cNvSpPr/>
          <p:nvPr/>
        </p:nvSpPr>
        <p:spPr>
          <a:xfrm>
            <a:off x="3503980" y="4549502"/>
            <a:ext cx="1307967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10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Los deportes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Sports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8B49A10-C16B-451B-99CF-B316C4A7858E}"/>
              </a:ext>
            </a:extLst>
          </p:cNvPr>
          <p:cNvSpPr/>
          <p:nvPr/>
        </p:nvSpPr>
        <p:spPr>
          <a:xfrm>
            <a:off x="1458294" y="4547304"/>
            <a:ext cx="1911205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11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Comida en el restaurant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Food &amp; at the restaurant</a:t>
            </a:r>
          </a:p>
        </p:txBody>
      </p:sp>
      <p:sp>
        <p:nvSpPr>
          <p:cNvPr id="28" name="Arrow: U-Turn 27">
            <a:extLst>
              <a:ext uri="{FF2B5EF4-FFF2-40B4-BE49-F238E27FC236}">
                <a16:creationId xmlns:a16="http://schemas.microsoft.com/office/drawing/2014/main" id="{5F8AF2B0-B976-41DB-A101-A2355BAB88A4}"/>
              </a:ext>
            </a:extLst>
          </p:cNvPr>
          <p:cNvSpPr/>
          <p:nvPr/>
        </p:nvSpPr>
        <p:spPr>
          <a:xfrm rot="16200000">
            <a:off x="137610" y="3496856"/>
            <a:ext cx="1302552" cy="1320378"/>
          </a:xfrm>
          <a:prstGeom prst="uturnArrow">
            <a:avLst>
              <a:gd name="adj1" fmla="val 20343"/>
              <a:gd name="adj2" fmla="val 25000"/>
              <a:gd name="adj3" fmla="val 38970"/>
              <a:gd name="adj4" fmla="val 42586"/>
              <a:gd name="adj5" fmla="val 100000"/>
            </a:avLst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Arrow: U-Turn 28">
            <a:extLst>
              <a:ext uri="{FF2B5EF4-FFF2-40B4-BE49-F238E27FC236}">
                <a16:creationId xmlns:a16="http://schemas.microsoft.com/office/drawing/2014/main" id="{1E7E38CC-6406-4CEC-A8E5-39BF5825EC6B}"/>
              </a:ext>
            </a:extLst>
          </p:cNvPr>
          <p:cNvSpPr/>
          <p:nvPr/>
        </p:nvSpPr>
        <p:spPr>
          <a:xfrm rot="5400000" flipH="1">
            <a:off x="10242266" y="4365104"/>
            <a:ext cx="1391770" cy="2035297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35968"/>
              <a:gd name="adj5" fmla="val 96048"/>
            </a:avLst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DD6F7FC-2327-4029-8E95-5DB859D95148}"/>
              </a:ext>
            </a:extLst>
          </p:cNvPr>
          <p:cNvSpPr/>
          <p:nvPr/>
        </p:nvSpPr>
        <p:spPr>
          <a:xfrm>
            <a:off x="10147535" y="5629607"/>
            <a:ext cx="1058559" cy="112839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0BF284-99EC-48BB-BFA3-3FBE15BC0FDB}"/>
              </a:ext>
            </a:extLst>
          </p:cNvPr>
          <p:cNvSpPr txBox="1"/>
          <p:nvPr/>
        </p:nvSpPr>
        <p:spPr>
          <a:xfrm>
            <a:off x="10259102" y="5862701"/>
            <a:ext cx="928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SassoonInfant" panose="00000400000000000000" pitchFamily="2" charset="0"/>
              </a:rPr>
              <a:t>Year</a:t>
            </a:r>
          </a:p>
          <a:p>
            <a:pPr algn="ctr"/>
            <a:r>
              <a:rPr lang="en-GB" sz="2400" b="1" dirty="0">
                <a:latin typeface="SassoonInfant" panose="00000400000000000000" pitchFamily="2" charset="0"/>
              </a:rPr>
              <a:t>4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A7F3CC3-9193-4036-BC60-E419D7500020}"/>
              </a:ext>
            </a:extLst>
          </p:cNvPr>
          <p:cNvSpPr/>
          <p:nvPr/>
        </p:nvSpPr>
        <p:spPr>
          <a:xfrm>
            <a:off x="1449075" y="3334112"/>
            <a:ext cx="1911205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12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El tiempo y la ropa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Weather &amp; clothes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961C832-ECC8-4389-918B-44C5AA578803}"/>
              </a:ext>
            </a:extLst>
          </p:cNvPr>
          <p:cNvSpPr/>
          <p:nvPr/>
        </p:nvSpPr>
        <p:spPr>
          <a:xfrm>
            <a:off x="5223150" y="3326327"/>
            <a:ext cx="1445292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13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Partes del cuerpo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Body Parts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F4DE0A3-E7A3-4BE1-9CFC-6CF5D27400A4}"/>
              </a:ext>
            </a:extLst>
          </p:cNvPr>
          <p:cNvSpPr/>
          <p:nvPr/>
        </p:nvSpPr>
        <p:spPr>
          <a:xfrm>
            <a:off x="6806403" y="3326326"/>
            <a:ext cx="1309086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14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Descripciones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Descriptions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81315A6-6B41-48E0-8415-17AADABEA179}"/>
              </a:ext>
            </a:extLst>
          </p:cNvPr>
          <p:cNvSpPr/>
          <p:nvPr/>
        </p:nvSpPr>
        <p:spPr>
          <a:xfrm>
            <a:off x="8271782" y="3326325"/>
            <a:ext cx="1320378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15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En mi ciudad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In my city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537D00F-E70E-4159-8346-0F3C86568A3C}"/>
              </a:ext>
            </a:extLst>
          </p:cNvPr>
          <p:cNvSpPr/>
          <p:nvPr/>
        </p:nvSpPr>
        <p:spPr>
          <a:xfrm>
            <a:off x="9737321" y="3328855"/>
            <a:ext cx="1320378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16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En mi casa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My home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ABC559E-0A9C-461D-BE00-041D125D4530}"/>
              </a:ext>
            </a:extLst>
          </p:cNvPr>
          <p:cNvSpPr/>
          <p:nvPr/>
        </p:nvSpPr>
        <p:spPr>
          <a:xfrm>
            <a:off x="9264545" y="2099473"/>
            <a:ext cx="1400472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17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¿Cómo soy?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Describing myself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FEBFF62-FB0A-40D2-82DA-C0B290DB34AA}"/>
              </a:ext>
            </a:extLst>
          </p:cNvPr>
          <p:cNvSpPr/>
          <p:nvPr/>
        </p:nvSpPr>
        <p:spPr>
          <a:xfrm>
            <a:off x="7757503" y="2108289"/>
            <a:ext cx="1400472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18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¿Qué hora es?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Telling the time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0636C78-A75B-4D86-A156-BA2F2F322574}"/>
              </a:ext>
            </a:extLst>
          </p:cNvPr>
          <p:cNvSpPr/>
          <p:nvPr/>
        </p:nvSpPr>
        <p:spPr>
          <a:xfrm>
            <a:off x="3905397" y="2063094"/>
            <a:ext cx="1445292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19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En mi tiempo libre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In my spare time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EDA800E-5DCD-4684-95A7-A28458995B80}"/>
              </a:ext>
            </a:extLst>
          </p:cNvPr>
          <p:cNvSpPr/>
          <p:nvPr/>
        </p:nvSpPr>
        <p:spPr>
          <a:xfrm>
            <a:off x="2219296" y="2051283"/>
            <a:ext cx="1517158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20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My familia y yo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Describing my family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C1AE62B-472C-43B1-B354-596C853ABDAE}"/>
              </a:ext>
            </a:extLst>
          </p:cNvPr>
          <p:cNvSpPr/>
          <p:nvPr/>
        </p:nvSpPr>
        <p:spPr>
          <a:xfrm>
            <a:off x="2868618" y="876118"/>
            <a:ext cx="1403807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21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Las vacaciones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Holidays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9C3AC84-7867-4E31-80EB-60D2511FECEE}"/>
              </a:ext>
            </a:extLst>
          </p:cNvPr>
          <p:cNvSpPr/>
          <p:nvPr/>
        </p:nvSpPr>
        <p:spPr>
          <a:xfrm>
            <a:off x="4399744" y="862144"/>
            <a:ext cx="1403807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22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La rutina diaria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Daily routine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FE7E812-CF26-4A56-9281-8A9417DCC3C9}"/>
              </a:ext>
            </a:extLst>
          </p:cNvPr>
          <p:cNvSpPr/>
          <p:nvPr/>
        </p:nvSpPr>
        <p:spPr>
          <a:xfrm>
            <a:off x="5963638" y="860027"/>
            <a:ext cx="1572475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23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Trabajos y profesiones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Jobs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5A39B0C-681C-44D4-820D-2EE10B3AE704}"/>
              </a:ext>
            </a:extLst>
          </p:cNvPr>
          <p:cNvSpPr/>
          <p:nvPr/>
        </p:nvSpPr>
        <p:spPr>
          <a:xfrm>
            <a:off x="7678967" y="860027"/>
            <a:ext cx="1557543" cy="878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Infant" panose="00000400000000000000" pitchFamily="2" charset="0"/>
              </a:rPr>
              <a:t>Unit 24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¿Qué vas a hacer?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Infant" panose="00000400000000000000" pitchFamily="2" charset="0"/>
              </a:rPr>
              <a:t>Future plans</a:t>
            </a:r>
          </a:p>
        </p:txBody>
      </p:sp>
      <p:sp>
        <p:nvSpPr>
          <p:cNvPr id="43" name="Arrow: Right 42">
            <a:extLst>
              <a:ext uri="{FF2B5EF4-FFF2-40B4-BE49-F238E27FC236}">
                <a16:creationId xmlns:a16="http://schemas.microsoft.com/office/drawing/2014/main" id="{895FE67C-C932-4567-96A9-6C9301DB5010}"/>
              </a:ext>
            </a:extLst>
          </p:cNvPr>
          <p:cNvSpPr/>
          <p:nvPr/>
        </p:nvSpPr>
        <p:spPr>
          <a:xfrm>
            <a:off x="3360280" y="3429001"/>
            <a:ext cx="1824291" cy="767152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8540CBC-FEF5-46D3-8CEF-0360E071DEFC}"/>
              </a:ext>
            </a:extLst>
          </p:cNvPr>
          <p:cNvSpPr/>
          <p:nvPr/>
        </p:nvSpPr>
        <p:spPr>
          <a:xfrm>
            <a:off x="3611968" y="3230516"/>
            <a:ext cx="1027775" cy="107059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756413-EE23-4ED9-8972-010906CF063C}"/>
              </a:ext>
            </a:extLst>
          </p:cNvPr>
          <p:cNvSpPr txBox="1"/>
          <p:nvPr/>
        </p:nvSpPr>
        <p:spPr>
          <a:xfrm>
            <a:off x="3643807" y="3334112"/>
            <a:ext cx="9697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SassoonInfant" panose="00000400000000000000" pitchFamily="2" charset="0"/>
              </a:rPr>
              <a:t>Year</a:t>
            </a:r>
          </a:p>
          <a:p>
            <a:pPr algn="ctr"/>
            <a:r>
              <a:rPr lang="en-GB" sz="2400" b="1" dirty="0">
                <a:latin typeface="SassoonInfant" panose="00000400000000000000" pitchFamily="2" charset="0"/>
              </a:rPr>
              <a:t>5 </a:t>
            </a: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50FFA14-CFF5-4392-8DC2-69882538774D}"/>
              </a:ext>
            </a:extLst>
          </p:cNvPr>
          <p:cNvSpPr/>
          <p:nvPr/>
        </p:nvSpPr>
        <p:spPr>
          <a:xfrm>
            <a:off x="10259102" y="757711"/>
            <a:ext cx="1088900" cy="106373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53F62C0-1F55-44D4-A278-22813C0759A8}"/>
              </a:ext>
            </a:extLst>
          </p:cNvPr>
          <p:cNvSpPr txBox="1"/>
          <p:nvPr/>
        </p:nvSpPr>
        <p:spPr>
          <a:xfrm>
            <a:off x="10342711" y="902554"/>
            <a:ext cx="921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Infant" panose="00000400000000000000" pitchFamily="2" charset="0"/>
              </a:rPr>
              <a:t>Year</a:t>
            </a:r>
          </a:p>
          <a:p>
            <a:pPr algn="ctr"/>
            <a:r>
              <a:rPr lang="en-GB" sz="2400" b="1" dirty="0">
                <a:latin typeface="SassoonInfant" panose="00000400000000000000" pitchFamily="2" charset="0"/>
              </a:rPr>
              <a:t>7</a:t>
            </a:r>
            <a:r>
              <a:rPr lang="en-GB" sz="2400" dirty="0">
                <a:latin typeface="SassoonInfant" panose="00000400000000000000" pitchFamily="2" charset="0"/>
              </a:rPr>
              <a:t> </a:t>
            </a:r>
          </a:p>
        </p:txBody>
      </p:sp>
      <p:sp>
        <p:nvSpPr>
          <p:cNvPr id="49" name="Flowchart: Off-page Connector 48">
            <a:extLst>
              <a:ext uri="{FF2B5EF4-FFF2-40B4-BE49-F238E27FC236}">
                <a16:creationId xmlns:a16="http://schemas.microsoft.com/office/drawing/2014/main" id="{8E1A6283-ECE5-4E71-8139-398625A06201}"/>
              </a:ext>
            </a:extLst>
          </p:cNvPr>
          <p:cNvSpPr/>
          <p:nvPr/>
        </p:nvSpPr>
        <p:spPr>
          <a:xfrm rot="16200000">
            <a:off x="9311211" y="897227"/>
            <a:ext cx="857434" cy="815213"/>
          </a:xfrm>
          <a:prstGeom prst="flowChartOffpageConnector">
            <a:avLst/>
          </a:prstGeom>
          <a:solidFill>
            <a:srgbClr val="EF8B47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3101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188</Words>
  <Application>Microsoft Office PowerPoint</Application>
  <PresentationFormat>Widescreen</PresentationFormat>
  <Paragraphs>82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 SimonVazquez</dc:creator>
  <cp:lastModifiedBy>Sara SimonVazquez</cp:lastModifiedBy>
  <cp:revision>12</cp:revision>
  <cp:lastPrinted>2023-06-14T11:01:33Z</cp:lastPrinted>
  <dcterms:created xsi:type="dcterms:W3CDTF">2023-06-14T09:23:57Z</dcterms:created>
  <dcterms:modified xsi:type="dcterms:W3CDTF">2023-06-14T11:53:01Z</dcterms:modified>
</cp:coreProperties>
</file>